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7" r:id="rId2"/>
  </p:sldMasterIdLst>
  <p:notesMasterIdLst>
    <p:notesMasterId r:id="rId14"/>
  </p:notesMasterIdLst>
  <p:sldIdLst>
    <p:sldId id="256" r:id="rId3"/>
    <p:sldId id="300" r:id="rId4"/>
    <p:sldId id="293" r:id="rId5"/>
    <p:sldId id="292" r:id="rId6"/>
    <p:sldId id="297" r:id="rId7"/>
    <p:sldId id="302" r:id="rId8"/>
    <p:sldId id="308" r:id="rId9"/>
    <p:sldId id="304" r:id="rId10"/>
    <p:sldId id="307" r:id="rId11"/>
    <p:sldId id="299" r:id="rId12"/>
    <p:sldId id="291" r:id="rId13"/>
  </p:sldIdLst>
  <p:sldSz cx="12192000" cy="6858000"/>
  <p:notesSz cx="6858000" cy="9144000"/>
  <p:custDataLst>
    <p:tags r:id="rId15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EZ4aYPFbNRsY5WGehJ3QL5dW6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6452" autoAdjust="0"/>
  </p:normalViewPr>
  <p:slideViewPr>
    <p:cSldViewPr snapToGrid="0">
      <p:cViewPr varScale="1">
        <p:scale>
          <a:sx n="55" d="100"/>
          <a:sy n="55" d="100"/>
        </p:scale>
        <p:origin x="169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" Target="../slides/slide7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" Target="../slides/slide8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slide" Target="../slides/slide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ct val="0"/>
              </a:spcBef>
              <a:spcAft>
                <a:spcPct val="0"/>
              </a:spcAft>
              <a:buNone/>
            </a:pPr>
            <a:endParaRPr lang="fr-FR"/>
          </a:p>
          <a:p>
            <a:pPr marL="228600" lvl="0" indent="-22860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86" name="Google Shape;4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</a:p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42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6:notes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09" name="Google Shape;1009;p36:notes"/>
          <p:cNvSpPr>
            <a:spLocks noGrp="1" noRot="1" noChangeAspect="1"/>
          </p:cNvSpPr>
          <p:nvPr>
            <p:ph type="sldImg" idx="2"/>
            <p:custDataLst>
              <p:tags r:id="rId2"/>
            </p:custDataLst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>
              <a:latin typeface="NimbusRomNo9L-Regu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648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7780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451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>
              <a:latin typeface="NimbusRomNo9L-Regu"/>
            </a:endParaRPr>
          </a:p>
          <a:p>
            <a:pPr algn="l"/>
            <a:endParaRPr lang="en-US" sz="1800" b="0" i="0" u="none" strike="noStrike" baseline="0">
              <a:latin typeface="NimbusRomNo9L-Regu"/>
            </a:endParaRPr>
          </a:p>
          <a:p>
            <a:pPr algn="l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9137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778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807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6362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algn="l"/>
            <a:endParaRPr lang="en-US" sz="1800" b="0" i="0" u="none" strike="noStrike" baseline="0">
              <a:latin typeface="NimbusRomNo9L-Regu"/>
            </a:endParaRPr>
          </a:p>
          <a:p>
            <a:pPr algn="l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6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introduction avec images">
  <p:cSld name="Page introduction avec image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9054" y="1099667"/>
            <a:ext cx="3612748" cy="112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8"/>
          <p:cNvSpPr>
            <a:spLocks noGrp="1"/>
          </p:cNvSpPr>
          <p:nvPr>
            <p:ph type="pic" idx="2"/>
          </p:nvPr>
        </p:nvSpPr>
        <p:spPr>
          <a:xfrm>
            <a:off x="7664756" y="4144964"/>
            <a:ext cx="4527131" cy="27211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3" name="Google Shape;13;p38"/>
          <p:cNvSpPr>
            <a:spLocks noGrp="1"/>
          </p:cNvSpPr>
          <p:nvPr>
            <p:ph type="pic" idx="3"/>
          </p:nvPr>
        </p:nvSpPr>
        <p:spPr>
          <a:xfrm>
            <a:off x="3373120" y="4144964"/>
            <a:ext cx="5350748" cy="2713037"/>
          </a:xfrm>
          <a:prstGeom prst="parallelogram">
            <a:avLst>
              <a:gd name="adj" fmla="val 45040"/>
            </a:avLst>
          </a:prstGeom>
          <a:solidFill>
            <a:schemeClr val="lt2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4" name="Google Shape;14;p38"/>
          <p:cNvSpPr>
            <a:spLocks noGrp="1"/>
          </p:cNvSpPr>
          <p:nvPr>
            <p:ph type="pic" idx="4"/>
          </p:nvPr>
        </p:nvSpPr>
        <p:spPr>
          <a:xfrm>
            <a:off x="0" y="4144964"/>
            <a:ext cx="4439051" cy="2719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5" name="Google Shape;15;p38"/>
          <p:cNvSpPr txBox="1">
            <a:spLocks noGrp="1"/>
          </p:cNvSpPr>
          <p:nvPr>
            <p:ph type="title"/>
          </p:nvPr>
        </p:nvSpPr>
        <p:spPr>
          <a:xfrm>
            <a:off x="1" y="2722880"/>
            <a:ext cx="12191885" cy="5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38"/>
          <p:cNvCxnSpPr/>
          <p:nvPr/>
        </p:nvCxnSpPr>
        <p:spPr>
          <a:xfrm>
            <a:off x="0" y="2538465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17;p38"/>
          <p:cNvSpPr txBox="1">
            <a:spLocks noGrp="1"/>
          </p:cNvSpPr>
          <p:nvPr>
            <p:ph type="body" idx="1"/>
          </p:nvPr>
        </p:nvSpPr>
        <p:spPr>
          <a:xfrm>
            <a:off x="0" y="3344577"/>
            <a:ext cx="121920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Page classique">
  <p:cSld name="06 - Page classiqu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0"/>
          <p:cNvCxnSpPr/>
          <p:nvPr/>
        </p:nvCxnSpPr>
        <p:spPr>
          <a:xfrm>
            <a:off x="348342" y="343985"/>
            <a:ext cx="890149" cy="0"/>
          </a:xfrm>
          <a:prstGeom prst="straightConnector1">
            <a:avLst/>
          </a:prstGeom>
          <a:noFill/>
          <a:ln w="15875" cap="flat" cmpd="sng">
            <a:solidFill>
              <a:srgbClr val="F39D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40"/>
          <p:cNvSpPr txBox="1">
            <a:spLocks noGrp="1"/>
          </p:cNvSpPr>
          <p:nvPr>
            <p:ph type="title"/>
          </p:nvPr>
        </p:nvSpPr>
        <p:spPr>
          <a:xfrm>
            <a:off x="348342" y="403289"/>
            <a:ext cx="5562009" cy="44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  <a:defRPr sz="3200" b="1" i="0" u="none" strike="noStrike" cap="none">
                <a:solidFill>
                  <a:srgbClr val="F6F8F8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body" idx="1"/>
          </p:nvPr>
        </p:nvSpPr>
        <p:spPr>
          <a:xfrm>
            <a:off x="348625" y="866801"/>
            <a:ext cx="5561726" cy="2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BA53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BA53E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27" name="Google Shape;27;p40"/>
          <p:cNvSpPr txBox="1">
            <a:spLocks noGrp="1"/>
          </p:cNvSpPr>
          <p:nvPr>
            <p:ph type="body" idx="2"/>
          </p:nvPr>
        </p:nvSpPr>
        <p:spPr>
          <a:xfrm>
            <a:off x="348341" y="1702502"/>
            <a:ext cx="5561725" cy="97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6666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6F8F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28" name="Google Shape;28;p40"/>
          <p:cNvSpPr txBox="1">
            <a:spLocks noGrp="1"/>
          </p:cNvSpPr>
          <p:nvPr>
            <p:ph type="body" idx="3"/>
          </p:nvPr>
        </p:nvSpPr>
        <p:spPr>
          <a:xfrm>
            <a:off x="11544000" y="6426000"/>
            <a:ext cx="648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16000" bIns="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pic>
        <p:nvPicPr>
          <p:cNvPr id="29" name="Google Shape;2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6300000"/>
            <a:ext cx="999999" cy="3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0"/>
          <p:cNvSpPr txBox="1">
            <a:spLocks noGrp="1"/>
          </p:cNvSpPr>
          <p:nvPr>
            <p:ph type="body" idx="4"/>
          </p:nvPr>
        </p:nvSpPr>
        <p:spPr>
          <a:xfrm>
            <a:off x="348010" y="3179331"/>
            <a:ext cx="5561724" cy="252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BA53E"/>
              </a:buClr>
              <a:buSzPts val="1800"/>
              <a:buFont typeface="Merriweather Sans"/>
              <a:buChar char="►"/>
              <a:defRPr sz="1800" b="0" i="0" u="none" strike="noStrike" cap="none">
                <a:solidFill>
                  <a:srgbClr val="F6F8F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BA53E"/>
              </a:buClr>
              <a:buSzPts val="1600"/>
              <a:buFont typeface="Merriweather Sans"/>
              <a:buChar char="►"/>
              <a:defRPr sz="1600" b="0" i="0" u="none" strike="noStrike" cap="none">
                <a:solidFill>
                  <a:srgbClr val="F6F8F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BA53E"/>
              </a:buClr>
              <a:buSzPts val="1400"/>
              <a:buFont typeface="Merriweather Sans"/>
              <a:buChar char="►"/>
              <a:defRPr sz="1400" b="0" i="0" u="none" strike="noStrike" cap="none">
                <a:solidFill>
                  <a:srgbClr val="F6F8F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BA53E"/>
              </a:buClr>
              <a:buSzPts val="1200"/>
              <a:buFont typeface="Merriweather Sans"/>
              <a:buChar char="►"/>
              <a:defRPr sz="1200" b="0" i="0" u="none" strike="noStrike" cap="none">
                <a:solidFill>
                  <a:srgbClr val="F6F8F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BA53E"/>
              </a:buClr>
              <a:buSzPts val="1100"/>
              <a:buFont typeface="Merriweather Sans"/>
              <a:buChar char="►"/>
              <a:defRPr sz="1100" b="0" i="0" u="none" strike="noStrike" cap="none">
                <a:solidFill>
                  <a:srgbClr val="F6F8F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Rubrique">
  <p:cSld name="05 - Rubriqu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 txBox="1">
            <a:spLocks noGrp="1"/>
          </p:cNvSpPr>
          <p:nvPr>
            <p:ph type="title"/>
          </p:nvPr>
        </p:nvSpPr>
        <p:spPr>
          <a:xfrm>
            <a:off x="1061450" y="2738388"/>
            <a:ext cx="10069100" cy="123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9"/>
              </a:buClr>
              <a:buSzPts val="3200"/>
              <a:buFont typeface="Rajdhani"/>
              <a:buNone/>
              <a:defRPr sz="3200" b="1" i="0" u="none" strike="noStrike" cap="none">
                <a:solidFill>
                  <a:srgbClr val="F6F8F9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33" name="Google Shape;33;p41"/>
          <p:cNvCxnSpPr/>
          <p:nvPr/>
        </p:nvCxnSpPr>
        <p:spPr>
          <a:xfrm>
            <a:off x="3904041" y="2738388"/>
            <a:ext cx="4383917" cy="0"/>
          </a:xfrm>
          <a:prstGeom prst="straightConnector1">
            <a:avLst/>
          </a:prstGeom>
          <a:noFill/>
          <a:ln w="15875" cap="flat" cmpd="sng">
            <a:solidFill>
              <a:srgbClr val="FBA53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" name="Google Shape;34;p41"/>
          <p:cNvCxnSpPr/>
          <p:nvPr/>
        </p:nvCxnSpPr>
        <p:spPr>
          <a:xfrm>
            <a:off x="3904041" y="3970841"/>
            <a:ext cx="4383917" cy="0"/>
          </a:xfrm>
          <a:prstGeom prst="straightConnector1">
            <a:avLst/>
          </a:prstGeom>
          <a:noFill/>
          <a:ln w="15875" cap="flat" cmpd="sng">
            <a:solidFill>
              <a:srgbClr val="FBA53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03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4" Type="http://schemas.microsoft.com/office/2007/relationships/media" Target="../media/media2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3.mp4"/><Relationship Id="rId4" Type="http://schemas.microsoft.com/office/2007/relationships/media" Target="../media/media3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notesSlide" Target="../notesSlides/notesSlide9.xml"/><Relationship Id="rId2" Type="http://schemas.openxmlformats.org/officeDocument/2006/relationships/tags" Target="../tags/tag15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DE89762-8CA0-CD62-8867-BE42CF6F92AB}"/>
              </a:ext>
            </a:extLst>
          </p:cNvPr>
          <p:cNvSpPr/>
          <p:nvPr/>
        </p:nvSpPr>
        <p:spPr>
          <a:xfrm>
            <a:off x="4797778" y="440267"/>
            <a:ext cx="4097866" cy="187395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Google Shape;489;p1"/>
          <p:cNvSpPr txBox="1">
            <a:spLocks noGrp="1"/>
          </p:cNvSpPr>
          <p:nvPr>
            <p:ph type="title"/>
          </p:nvPr>
        </p:nvSpPr>
        <p:spPr>
          <a:xfrm>
            <a:off x="41269" y="2630951"/>
            <a:ext cx="12191885" cy="2328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br>
              <a:rPr lang="fr-FR" sz="3200">
                <a:solidFill>
                  <a:schemeClr val="bg1"/>
                </a:solidFill>
                <a:latin typeface="IBM Plex Sans Condensed" panose="020B0506050203000203" pitchFamily="34" charset="0"/>
              </a:rPr>
            </a:br>
            <a:r>
              <a:rPr lang="en-US" sz="3200" b="0" i="0" u="none" strike="noStrike" baseline="0">
                <a:latin typeface="NimbusRomNo9L-Regu"/>
              </a:rPr>
              <a:t>Adaptive Audio to Player Actions and Gameplay: </a:t>
            </a:r>
            <a:br>
              <a:rPr lang="en-US" sz="3200" b="0">
                <a:latin typeface="NimbusRomNo9L-Regu"/>
              </a:rPr>
            </a:br>
            <a:r>
              <a:rPr lang="en-US" sz="3200" b="0" i="0" u="none" strike="noStrike" baseline="0">
                <a:latin typeface="NimbusRomNo9L-Regu"/>
              </a:rPr>
              <a:t>a</a:t>
            </a:r>
            <a:r>
              <a:rPr lang="en-US" sz="3200" b="0">
                <a:latin typeface="NimbusRomNo9L-Regu"/>
              </a:rPr>
              <a:t> n</a:t>
            </a:r>
            <a:r>
              <a:rPr lang="en-US" sz="3200" b="0" i="0" u="none" strike="noStrike" baseline="0">
                <a:latin typeface="NimbusRomNo9L-Regu"/>
              </a:rPr>
              <a:t>ew Video Game</a:t>
            </a:r>
            <a:br>
              <a:rPr lang="fr-FR" sz="2400" b="0" i="0">
                <a:solidFill>
                  <a:schemeClr val="bg1"/>
                </a:solidFill>
                <a:effectLst/>
                <a:latin typeface="IBM Plex Sans Condensed" panose="020B0506050203000203" pitchFamily="34" charset="0"/>
              </a:rPr>
            </a:b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Aline Hufschmitt</a:t>
            </a:r>
            <a:r>
              <a:rPr lang="en-US" sz="1800" b="0" i="0" u="none" strike="noStrike" baseline="30000">
                <a:solidFill>
                  <a:schemeClr val="bg1"/>
                </a:solidFill>
                <a:latin typeface="CMSY8"/>
              </a:rPr>
              <a:t>∗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, St</a:t>
            </a:r>
            <a:r>
              <a:rPr lang="en-US" sz="1800" b="0">
                <a:solidFill>
                  <a:schemeClr val="bg1"/>
                </a:solidFill>
                <a:latin typeface="NimbusRomNo9L-Regu"/>
              </a:rPr>
              <a:t>é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phane Cardon</a:t>
            </a:r>
            <a:r>
              <a:rPr lang="en-US" sz="1800" b="0" i="0" u="none" strike="noStrike" baseline="30000">
                <a:solidFill>
                  <a:schemeClr val="bg1"/>
                </a:solidFill>
                <a:latin typeface="CMSY8"/>
              </a:rPr>
              <a:t>∗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, Jules Borel</a:t>
            </a:r>
            <a:r>
              <a:rPr lang="en-US" sz="1800" b="0" i="0" u="none" strike="noStrike" baseline="30000">
                <a:solidFill>
                  <a:schemeClr val="bg1"/>
                </a:solidFill>
                <a:latin typeface="CMSY8"/>
              </a:rPr>
              <a:t>†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, Florian Wolf</a:t>
            </a:r>
            <a:r>
              <a:rPr lang="en-US" sz="1800" b="0" i="0" u="none" strike="noStrike" baseline="30000">
                <a:solidFill>
                  <a:schemeClr val="bg1"/>
                </a:solidFill>
                <a:latin typeface="CMSY8"/>
              </a:rPr>
              <a:t>†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, </a:t>
            </a:r>
            <a:r>
              <a:rPr lang="en-US" sz="1800" i="0" u="sng" strike="noStrike" baseline="0" err="1">
                <a:solidFill>
                  <a:schemeClr val="bg1"/>
                </a:solidFill>
                <a:latin typeface="NimbusRomNo9L-Regu"/>
              </a:rPr>
              <a:t>Maël Addoum</a:t>
            </a:r>
            <a:r>
              <a:rPr lang="en-US" sz="1800" i="0" u="sng" strike="noStrike" baseline="30000">
                <a:solidFill>
                  <a:schemeClr val="bg1"/>
                </a:solidFill>
                <a:latin typeface="CMSY8"/>
              </a:rPr>
              <a:t>†</a:t>
            </a:r>
            <a:br>
              <a:rPr lang="en-US" sz="1800" i="0" u="sng" strike="noStrike" baseline="0">
                <a:solidFill>
                  <a:schemeClr val="bg1"/>
                </a:solidFill>
                <a:latin typeface="CMSY8"/>
              </a:rPr>
            </a:br>
            <a:br>
              <a:rPr lang="en-US" sz="1800" b="0" i="0" u="none" strike="noStrike" baseline="0">
                <a:solidFill>
                  <a:schemeClr val="bg1"/>
                </a:solidFill>
                <a:latin typeface="CMSY8"/>
              </a:rPr>
            </a:br>
            <a:r>
              <a:rPr lang="en-US" sz="1800" b="0" i="0" u="none" strike="noStrike" baseline="0">
                <a:solidFill>
                  <a:schemeClr val="bg1"/>
                </a:solidFill>
                <a:latin typeface="CMSY8"/>
              </a:rPr>
              <a:t>† 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R&amp;D Lab, 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Ital"/>
              </a:rPr>
              <a:t>ISART Digital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, Paris, France</a:t>
            </a:r>
            <a:b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</a:br>
            <a:r>
              <a:rPr lang="fr-FR" sz="1800" b="0" i="0" u="none" strike="noStrike" baseline="0">
                <a:solidFill>
                  <a:schemeClr val="bg1"/>
                </a:solidFill>
                <a:latin typeface="CMSY8"/>
              </a:rPr>
              <a:t>∗ </a:t>
            </a:r>
            <a:r>
              <a:rPr lang="fr-FR" sz="1800" b="0" i="0" u="none" strike="noStrike" baseline="0">
                <a:solidFill>
                  <a:schemeClr val="bg1"/>
                </a:solidFill>
                <a:latin typeface="NimbusRomNo9L-Regu"/>
              </a:rPr>
              <a:t>CREC, </a:t>
            </a:r>
            <a:r>
              <a:rPr lang="fr-FR" sz="1800" b="0" i="0" u="none" strike="noStrike" baseline="0">
                <a:solidFill>
                  <a:schemeClr val="bg1"/>
                </a:solidFill>
                <a:latin typeface="NimbusRomNo9L-ReguItal"/>
              </a:rPr>
              <a:t>Ecoles de Saint-Cyr Co</a:t>
            </a:r>
            <a:r>
              <a:rPr lang="fr-FR" sz="1800" b="0">
                <a:solidFill>
                  <a:schemeClr val="bg1"/>
                </a:solidFill>
                <a:latin typeface="NimbusRomNo9L-ReguItal"/>
              </a:rPr>
              <a:t>ë</a:t>
            </a:r>
            <a:r>
              <a:rPr lang="fr-FR" sz="1800" b="0" i="0" u="none" strike="noStrike" baseline="0">
                <a:solidFill>
                  <a:schemeClr val="bg1"/>
                </a:solidFill>
                <a:latin typeface="NimbusRomNo9L-ReguItal"/>
              </a:rPr>
              <a:t>tquidan</a:t>
            </a:r>
            <a:r>
              <a:rPr lang="fr-FR" sz="1800" b="0" i="0" u="none" strike="noStrike" baseline="0">
                <a:solidFill>
                  <a:schemeClr val="bg1"/>
                </a:solidFill>
                <a:latin typeface="NimbusRomNo9L-Regu"/>
              </a:rPr>
              <a:t>, Guer, France</a:t>
            </a:r>
            <a:endParaRPr lang="en-US" sz="2400">
              <a:solidFill>
                <a:schemeClr val="bg1"/>
              </a:solidFill>
              <a:latin typeface="IBM Plex Sans Condensed" panose="020B0506050203000203" pitchFamily="34" charset="0"/>
              <a:ea typeface="Rajdhani"/>
              <a:cs typeface="Rajdhani"/>
              <a:sym typeface="Rajdhani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D8F0E6B-702F-F967-A9DF-341311DAB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9" y="1114191"/>
            <a:ext cx="2065867" cy="1200031"/>
          </a:xfrm>
          <a:prstGeom prst="rect">
            <a:avLst/>
          </a:prstGeom>
        </p:spPr>
      </p:pic>
      <p:pic>
        <p:nvPicPr>
          <p:cNvPr id="19" name="Image 1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E556779-04A4-661A-F9C8-F92A136DC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17" y="5171022"/>
            <a:ext cx="2878002" cy="1440000"/>
          </a:xfrm>
          <a:prstGeom prst="rect">
            <a:avLst/>
          </a:prstGeom>
        </p:spPr>
      </p:pic>
      <p:pic>
        <p:nvPicPr>
          <p:cNvPr id="2050" name="Picture 2" descr="Académie militaire de Saint-Cyr Coëtquidan — Wikipédia">
            <a:extLst>
              <a:ext uri="{FF2B5EF4-FFF2-40B4-BE49-F238E27FC236}">
                <a16:creationId xmlns:a16="http://schemas.microsoft.com/office/drawing/2014/main" id="{F33CBAE4-56C9-02AD-A685-00668710C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3907" y="4797257"/>
            <a:ext cx="151429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EEE CoG 2024(Milan) - IEEE Conference on Games (CoG) -- showsbee.com">
            <a:extLst>
              <a:ext uri="{FF2B5EF4-FFF2-40B4-BE49-F238E27FC236}">
                <a16:creationId xmlns:a16="http://schemas.microsoft.com/office/drawing/2014/main" id="{6854A3B8-2E77-01C2-CEA7-D1CA23F63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9989" y="586222"/>
            <a:ext cx="5372021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02;p2">
            <a:extLst>
              <a:ext uri="{FF2B5EF4-FFF2-40B4-BE49-F238E27FC236}">
                <a16:creationId xmlns:a16="http://schemas.microsoft.com/office/drawing/2014/main" id="{AC61F51D-1078-7C97-6F83-57C0F2D845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7661" y="556312"/>
            <a:ext cx="7682947" cy="47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  <a:defRPr sz="3200" b="1" i="0" u="none" strike="noStrike" cap="none">
                <a:solidFill>
                  <a:srgbClr val="F6F8F8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BA53D"/>
              </a:buClr>
            </a:pPr>
            <a:r>
              <a:rPr lang="fr-FR">
                <a:solidFill>
                  <a:schemeClr val="accent3">
                    <a:lumMod val="40000"/>
                    <a:lumOff val="60000"/>
                  </a:schemeClr>
                </a:solidFill>
              </a:rPr>
              <a:t>Conclusions</a:t>
            </a:r>
            <a:r>
              <a:rPr lang="fr-FR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Google Shape;503;p2">
            <a:extLst>
              <a:ext uri="{FF2B5EF4-FFF2-40B4-BE49-F238E27FC236}">
                <a16:creationId xmlns:a16="http://schemas.microsoft.com/office/drawing/2014/main" id="{4A9F3FD9-7992-A8F5-301A-E9366DCD9293}"/>
              </a:ext>
            </a:extLst>
          </p:cNvPr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8092" y="1030853"/>
            <a:ext cx="11955816" cy="215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endParaRPr lang="en-US" sz="180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marL="514350" indent="-285750" algn="l">
              <a:buFontTx/>
              <a:buChar char="–"/>
            </a:pP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Creation of a </a:t>
            </a:r>
            <a:r>
              <a:rPr lang="en-US" sz="1800" b="0" i="0" u="none" strike="noStrike" baseline="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customized 3D video game to easily adjust the music synchronization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, either to game states or to player actions.</a:t>
            </a:r>
          </a:p>
          <a:p>
            <a:pPr marL="514350" indent="-285750" algn="l">
              <a:buFontTx/>
              <a:buChar char="–"/>
            </a:pPr>
            <a:endParaRPr lang="en-US" sz="180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marL="514350" indent="-285750" algn="l">
              <a:buFontTx/>
              <a:buChar char="–"/>
            </a:pPr>
            <a:r>
              <a:rPr lang="en-US" sz="1800" b="0" i="0" u="none" strike="noStrike" baseline="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Synchronization </a:t>
            </a:r>
            <a:r>
              <a:rPr lang="en-US" sz="180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was </a:t>
            </a:r>
            <a:r>
              <a:rPr lang="en-US" sz="1800" b="0" i="0" u="none" strike="noStrike" baseline="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coupled with the game’s difficulty, 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increasing across four levels. </a:t>
            </a:r>
          </a:p>
          <a:p>
            <a:pPr marL="514350" indent="-285750" algn="l">
              <a:buFontTx/>
              <a:buChar char="–"/>
            </a:pPr>
            <a:endParaRPr lang="en-US" sz="180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marL="514350" indent="-285750" algn="l">
              <a:buFontTx/>
              <a:buChar char="–"/>
            </a:pP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An executable version of the game can be available. </a:t>
            </a:r>
          </a:p>
          <a:p>
            <a:pPr marL="514350" indent="-285750" algn="l">
              <a:buFontTx/>
              <a:buChar char="–"/>
            </a:pPr>
            <a:endParaRPr lang="en-US" sz="180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marL="514350" indent="-285750" algn="l">
              <a:buFontTx/>
              <a:buChar char="–"/>
            </a:pP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The sound is accurately triggered and synchronized according to the two events (enemies’ appearance and their reaching the target zones).</a:t>
            </a:r>
          </a:p>
        </p:txBody>
      </p:sp>
      <p:sp>
        <p:nvSpPr>
          <p:cNvPr id="12" name="Google Shape;502;p2">
            <a:extLst>
              <a:ext uri="{FF2B5EF4-FFF2-40B4-BE49-F238E27FC236}">
                <a16:creationId xmlns:a16="http://schemas.microsoft.com/office/drawing/2014/main" id="{79D254D7-A1FC-650C-7163-E3767EB41CB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7660" y="3952876"/>
            <a:ext cx="7682947" cy="47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  <a:defRPr sz="3200" b="1" i="0" u="none" strike="noStrike" cap="none">
                <a:solidFill>
                  <a:srgbClr val="F6F8F8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BA53D"/>
              </a:buClr>
            </a:pPr>
            <a:r>
              <a:rPr lang="fr-FR">
                <a:solidFill>
                  <a:schemeClr val="accent3">
                    <a:lumMod val="40000"/>
                    <a:lumOff val="60000"/>
                  </a:schemeClr>
                </a:solidFill>
              </a:rPr>
              <a:t>Future Perspectives </a:t>
            </a:r>
          </a:p>
        </p:txBody>
      </p:sp>
      <p:sp>
        <p:nvSpPr>
          <p:cNvPr id="15" name="Google Shape;503;p2">
            <a:extLst>
              <a:ext uri="{FF2B5EF4-FFF2-40B4-BE49-F238E27FC236}">
                <a16:creationId xmlns:a16="http://schemas.microsoft.com/office/drawing/2014/main" id="{E3D43EC1-1E79-F414-3B08-0F5F0B497AF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8092" y="4350363"/>
            <a:ext cx="11528779" cy="161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BA53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BA53E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514350" indent="-285750" algn="l">
              <a:buFont typeface="Wingdings" panose="05000000000000000000" pitchFamily="2" charset="2"/>
              <a:buChar char="Ø"/>
            </a:pPr>
            <a:endParaRPr lang="en-US" b="0" i="0" u="none" strike="noStrike" baseline="0">
              <a:solidFill>
                <a:schemeClr val="bg1"/>
              </a:solidFill>
              <a:latin typeface="IBM Plex Sans Condensed" panose="020B0506050203000203" pitchFamily="34" charset="0"/>
            </a:endParaRPr>
          </a:p>
          <a:p>
            <a:pPr marL="514350" indent="-285750" algn="l">
              <a:buFontTx/>
              <a:buChar char="–"/>
            </a:pPr>
            <a:r>
              <a:rPr lang="en-US" sz="1800">
                <a:solidFill>
                  <a:schemeClr val="bg1"/>
                </a:solidFill>
                <a:latin typeface="IBM Plex Sans" panose="020B0503050203000203" pitchFamily="34" charset="0"/>
              </a:rPr>
              <a:t>W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e intend to perform experimental tests to analyze collected in-game data (qualitative and quantitative) to validate our research hypothesis. </a:t>
            </a:r>
          </a:p>
          <a:p>
            <a:pPr marL="514350" indent="-285750" algn="l">
              <a:buFontTx/>
              <a:buChar char="–"/>
            </a:pPr>
            <a:endParaRPr lang="en-US" sz="180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marL="514350" indent="-285750" algn="l">
              <a:buFontTx/>
              <a:buChar char="–"/>
            </a:pPr>
            <a:r>
              <a:rPr lang="en-US" sz="1800">
                <a:solidFill>
                  <a:schemeClr val="bg1"/>
                </a:solidFill>
                <a:latin typeface="IBM Plex Sans" panose="020B0503050203000203" pitchFamily="34" charset="0"/>
              </a:rPr>
              <a:t>T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he game is designed for VR headset with eye and heart rate tracking, and GSR, etc. To assess the players’ cognitive functions (attention, gaze pattern, memory, spatial awareness, etc.).</a:t>
            </a:r>
            <a:endParaRPr lang="en-US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05865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61450" y="2738388"/>
            <a:ext cx="10069100" cy="123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9"/>
              </a:buClr>
              <a:buSzPts val="3200"/>
              <a:buFont typeface="Rajdhani"/>
              <a:buNone/>
            </a:pPr>
            <a:r>
              <a:rPr lang="fr-FR"/>
              <a:t>THANK YOU</a:t>
            </a:r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8;p3">
            <a:extLst>
              <a:ext uri="{FF2B5EF4-FFF2-40B4-BE49-F238E27FC236}">
                <a16:creationId xmlns:a16="http://schemas.microsoft.com/office/drawing/2014/main" id="{7FEA1C24-F750-19DE-428E-A764B4B06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63" y="403225"/>
            <a:ext cx="55626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</a:pPr>
            <a:r>
              <a:rPr lang="fr-FR"/>
              <a:t>Motivations &amp; contribution</a:t>
            </a:r>
            <a:endParaRPr/>
          </a:p>
        </p:txBody>
      </p:sp>
      <p:sp>
        <p:nvSpPr>
          <p:cNvPr id="10" name="Google Shape;503;p2">
            <a:extLst>
              <a:ext uri="{FF2B5EF4-FFF2-40B4-BE49-F238E27FC236}">
                <a16:creationId xmlns:a16="http://schemas.microsoft.com/office/drawing/2014/main" id="{4A9F3FD9-7992-A8F5-301A-E9366DCD9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722" y="1486969"/>
            <a:ext cx="11707488" cy="94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1800">
                <a:solidFill>
                  <a:schemeClr val="bg1"/>
                </a:solidFill>
                <a:latin typeface="IBM Plex Sans" panose="020B0503050203000203" pitchFamily="34" charset="0"/>
              </a:rPr>
              <a:t>T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empo synchronization affects player performance differently depending </a:t>
            </a:r>
          </a:p>
          <a:p>
            <a:pPr algn="l"/>
            <a:r>
              <a:rPr lang="en-US" sz="1800">
                <a:solidFill>
                  <a:schemeClr val="bg1"/>
                </a:solidFill>
                <a:latin typeface="IBM Plex Sans" panose="020B0503050203000203" pitchFamily="34" charset="0"/>
              </a:rPr>
              <a:t>i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f it is aligned with </a:t>
            </a:r>
          </a:p>
          <a:p>
            <a:pPr marL="514350" indent="-285750">
              <a:buFontTx/>
              <a:buChar char="-"/>
            </a:pP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Gameplay (as in Tetris)</a:t>
            </a:r>
            <a:r>
              <a:rPr lang="en-US" sz="1800" baseline="30000">
                <a:solidFill>
                  <a:schemeClr val="bg1"/>
                </a:solidFill>
                <a:latin typeface="IBM Plex Sans" panose="020B0503050203000203" pitchFamily="34" charset="0"/>
              </a:rPr>
              <a:t> 1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 ?</a:t>
            </a:r>
          </a:p>
          <a:p>
            <a:pPr marL="514350" indent="-285750">
              <a:buFontTx/>
              <a:buChar char="-"/>
            </a:pP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player actions (as in Beat Saber)</a:t>
            </a:r>
            <a:r>
              <a:rPr lang="en-US" sz="1800" baseline="30000">
                <a:solidFill>
                  <a:schemeClr val="bg1"/>
                </a:solidFill>
                <a:latin typeface="IBM Plex Sans" panose="020B0503050203000203" pitchFamily="34" charset="0"/>
              </a:rPr>
              <a:t> 2</a:t>
            </a:r>
            <a:r>
              <a:rPr lang="en-US" sz="1800" b="0" i="0" u="none" strike="noStrike">
                <a:solidFill>
                  <a:schemeClr val="bg1"/>
                </a:solidFill>
                <a:latin typeface="IBM Plex Sans" panose="020B0503050203000203" pitchFamily="34" charset="0"/>
              </a:rPr>
              <a:t> ? </a:t>
            </a:r>
            <a:endParaRPr lang="en-US" sz="180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BA53E"/>
              </a:buClr>
              <a:buSzPts val="1800"/>
            </a:pPr>
            <a:endParaRPr lang="en-US">
              <a:solidFill>
                <a:schemeClr val="bg1"/>
              </a:solidFill>
              <a:latin typeface="IBM Plex Sans Condensed" panose="020B050605020300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BA53E"/>
              </a:buClr>
              <a:buSzPts val="1800"/>
            </a:pPr>
            <a:endParaRPr lang="en-US">
              <a:solidFill>
                <a:schemeClr val="bg1"/>
              </a:solidFill>
              <a:latin typeface="IBM Plex Sans Condensed" panose="020B050605020300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575BA8A-A3EE-B087-7367-BBE4E7181335}"/>
              </a:ext>
            </a:extLst>
          </p:cNvPr>
          <p:cNvSpPr txBox="1"/>
          <p:nvPr/>
        </p:nvSpPr>
        <p:spPr>
          <a:xfrm>
            <a:off x="223934" y="969762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  <a:latin typeface="IBM Plex Sans Condensed" panose="020B0506050203000203" pitchFamily="34" charset="0"/>
              </a:rPr>
              <a:t>Hypothesis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15AA229-059F-7E9B-C365-877A340ABD32}"/>
              </a:ext>
            </a:extLst>
          </p:cNvPr>
          <p:cNvSpPr txBox="1"/>
          <p:nvPr/>
        </p:nvSpPr>
        <p:spPr>
          <a:xfrm>
            <a:off x="223934" y="2598281"/>
            <a:ext cx="3235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  <a:latin typeface="IBM Plex Sans Condensed" panose="020B0506050203000203" pitchFamily="34" charset="0"/>
              </a:rPr>
              <a:t>Objectives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A1FC02-AD9E-39BE-DFD8-2F26FE2F7D8F}"/>
              </a:ext>
            </a:extLst>
          </p:cNvPr>
          <p:cNvSpPr txBox="1"/>
          <p:nvPr/>
        </p:nvSpPr>
        <p:spPr>
          <a:xfrm>
            <a:off x="223934" y="4522468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  <a:latin typeface="IBM Plex Sans Condensed" panose="020B0506050203000203" pitchFamily="34" charset="0"/>
              </a:rPr>
              <a:t>Contribution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F56523-2322-CDBF-5594-43C2DD000E7B}"/>
              </a:ext>
            </a:extLst>
          </p:cNvPr>
          <p:cNvSpPr txBox="1"/>
          <p:nvPr/>
        </p:nvSpPr>
        <p:spPr>
          <a:xfrm>
            <a:off x="223934" y="4973301"/>
            <a:ext cx="11212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Design and create our </a:t>
            </a:r>
            <a:r>
              <a:rPr lang="en-US" sz="1800" b="0" i="0" u="none" strike="noStrike" baseline="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customized 3D video game 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with an adaptive dynamic audio </a:t>
            </a:r>
          </a:p>
          <a:p>
            <a:pPr algn="l"/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System</a:t>
            </a:r>
            <a:r>
              <a:rPr lang="en-US" sz="1800" b="0" i="0" u="none" strike="noStrike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800" b="0" i="0" u="none" strike="noStrike">
                <a:solidFill>
                  <a:schemeClr val="bg1"/>
                </a:solidFill>
                <a:latin typeface="IBM Plex Sans" panose="020B0503050203000203" pitchFamily="34" charset="0"/>
                <a:sym typeface="Wingdings" panose="05000000000000000000" pitchFamily="2" charset="2"/>
              </a:rPr>
              <a:t> e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asily switch its synchronization on game states or player decisions</a:t>
            </a:r>
            <a:endParaRPr lang="en-US" sz="200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4E6CDA-FCED-C0F1-5ADE-AF5051258AD1}"/>
              </a:ext>
            </a:extLst>
          </p:cNvPr>
          <p:cNvSpPr txBox="1"/>
          <p:nvPr/>
        </p:nvSpPr>
        <p:spPr>
          <a:xfrm>
            <a:off x="254167" y="3121793"/>
            <a:ext cx="11843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solidFill>
                  <a:schemeClr val="bg1"/>
                </a:solidFill>
                <a:latin typeface="IBM Plex Sans" panose="020B0503050203000203" pitchFamily="34" charset="0"/>
              </a:rPr>
              <a:t>E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valuate the impact of musical synchronization on </a:t>
            </a:r>
          </a:p>
          <a:p>
            <a:pPr algn="l"/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player performance, both in response to</a:t>
            </a:r>
          </a:p>
          <a:p>
            <a:pPr algn="l"/>
            <a:r>
              <a:rPr lang="en-US" sz="1800" b="0" i="0" u="none" strike="noStrike" baseline="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1- </a:t>
            </a:r>
            <a:r>
              <a:rPr lang="en-US" sz="1800" b="1" i="0" u="none" strike="noStrike" baseline="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game state changes 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(as in Tetris)</a:t>
            </a:r>
            <a:r>
              <a:rPr lang="en-US" sz="1800" b="0" i="0" u="none" strike="noStrike" baseline="30000">
                <a:solidFill>
                  <a:schemeClr val="bg1"/>
                </a:solidFill>
                <a:latin typeface="IBM Plex Sans" panose="020B0503050203000203" pitchFamily="34" charset="0"/>
              </a:rPr>
              <a:t>1</a:t>
            </a:r>
          </a:p>
          <a:p>
            <a:pPr algn="l"/>
            <a:r>
              <a:rPr lang="en-US" sz="180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2- </a:t>
            </a:r>
            <a:r>
              <a:rPr lang="en-US" sz="1800" b="1" i="0" u="none" strike="noStrike" baseline="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real-time player decisions 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(as in Beat Saber)</a:t>
            </a:r>
            <a:r>
              <a:rPr lang="en-US" sz="1800" b="0" i="0" u="none" strike="noStrike" baseline="30000">
                <a:solidFill>
                  <a:schemeClr val="bg1"/>
                </a:solidFill>
                <a:latin typeface="IBM Plex Sans" panose="020B0503050203000203" pitchFamily="34" charset="0"/>
              </a:rPr>
              <a:t>2</a:t>
            </a:r>
          </a:p>
          <a:p>
            <a:pPr algn="l"/>
            <a:endParaRPr lang="en-US" sz="1800">
              <a:solidFill>
                <a:schemeClr val="bg1"/>
              </a:solidFill>
              <a:latin typeface="NimbusRomNo9L-Regu"/>
            </a:endParaRPr>
          </a:p>
        </p:txBody>
      </p:sp>
      <p:pic>
        <p:nvPicPr>
          <p:cNvPr id="8" name="Image 7" descr="Une image contenant capture d’écran, Logiciel multimédia, pixel&#10;&#10;Description générée automatiquement">
            <a:extLst>
              <a:ext uri="{FF2B5EF4-FFF2-40B4-BE49-F238E27FC236}">
                <a16:creationId xmlns:a16="http://schemas.microsoft.com/office/drawing/2014/main" id="{B76332F8-42E6-74DF-3744-FC52CBBF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65" y="116475"/>
            <a:ext cx="2881289" cy="5184000"/>
          </a:xfrm>
          <a:prstGeom prst="rect">
            <a:avLst/>
          </a:prstGeom>
        </p:spPr>
      </p:pic>
      <p:pic>
        <p:nvPicPr>
          <p:cNvPr id="1034" name="Picture 10" descr="Beat Saber GIFs - Find &amp; Share on GIPHY">
            <a:extLst>
              <a:ext uri="{FF2B5EF4-FFF2-40B4-BE49-F238E27FC236}">
                <a16:creationId xmlns:a16="http://schemas.microsoft.com/office/drawing/2014/main" id="{60E8F541-80DF-9936-7857-6F103924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2643" y="1901914"/>
            <a:ext cx="3313278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24CA5A3-7076-E48B-F06F-A90194DB462A}"/>
              </a:ext>
            </a:extLst>
          </p:cNvPr>
          <p:cNvSpPr txBox="1"/>
          <p:nvPr/>
        </p:nvSpPr>
        <p:spPr>
          <a:xfrm>
            <a:off x="1554647" y="5901769"/>
            <a:ext cx="1069823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aseline="3000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[1]</a:t>
            </a:r>
            <a:r>
              <a:rPr lang="en-US" sz="1100" b="0" i="0" u="none" strike="noStrike" baseline="3000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n-US" sz="1100" b="0" i="0" u="none" strike="noStrike" baseline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Aline Hufschmitt, St</a:t>
            </a: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é</a:t>
            </a:r>
            <a:r>
              <a:rPr lang="en-US" sz="1100" b="0" i="0" u="none" strike="noStrike" baseline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phane Cardon, and Eric Jacopin. </a:t>
            </a: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D</a:t>
            </a:r>
            <a:r>
              <a:rPr lang="en-US" sz="1100" b="0" i="0" u="none" strike="noStrike" baseline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ynamic manipulation of player performance with music tempo in tetris. In Proceedings of the 26th International </a:t>
            </a:r>
            <a:r>
              <a:rPr lang="fr-FR" sz="1100" b="0" i="0" u="none" strike="noStrike" baseline="0" err="1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Conference on Intelligent User Interfaces, IUI ’21, page </a:t>
            </a:r>
            <a:r>
              <a:rPr lang="en-US" sz="1100" b="0" i="0" u="none" strike="noStrike" baseline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290–296, New York, NY,</a:t>
            </a:r>
          </a:p>
          <a:p>
            <a:pPr algn="l"/>
            <a:endParaRPr lang="en-US" sz="1100" b="0" i="0" u="none" strike="noStrike" baseline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</a:endParaRPr>
          </a:p>
          <a:p>
            <a:pPr algn="l"/>
            <a:r>
              <a:rPr lang="en-US" sz="1100" b="0" i="0" u="none" strike="noStrike" baseline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</a:rPr>
              <a:t>[2] Iannis Albert, Nicole Burkard, Dirk Queck, and Marc Herrlich. The effect of auditory-motor synchronization in exergames on the example of the vr rhythm game beat saber. 6(CHI PLAY), oct 2022.</a:t>
            </a:r>
            <a:endParaRPr lang="en-US" sz="110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616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1"/>
      <p:bldP spid="16" grpId="2"/>
      <p:bldP spid="3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BA3DFE-13A6-309F-7066-CB9F910708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1555" y="1145934"/>
            <a:ext cx="5562600" cy="379463"/>
          </a:xfrm>
        </p:spPr>
        <p:txBody>
          <a:bodyPr/>
          <a:lstStyle/>
          <a:p>
            <a:pPr algn="l"/>
            <a:r>
              <a:rPr lang="en-US"/>
              <a:t>FPS Game with Military Context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0B17C6-F1D9-30EF-68CE-43DFF11FEE2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508;p3">
            <a:extLst>
              <a:ext uri="{FF2B5EF4-FFF2-40B4-BE49-F238E27FC236}">
                <a16:creationId xmlns:a16="http://schemas.microsoft.com/office/drawing/2014/main" id="{7FEA1C24-F750-19DE-428E-A764B4B06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63" y="403225"/>
            <a:ext cx="556260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</a:pPr>
            <a:r>
              <a:rPr lang="fr-FR"/>
              <a:t>Game : The Eye of Sahara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75B72CD-7FA3-D922-E575-FED0E680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047" y="545946"/>
            <a:ext cx="6336406" cy="431259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760C56B-9338-EAA5-A9FA-39E442EEA75F}"/>
              </a:ext>
            </a:extLst>
          </p:cNvPr>
          <p:cNvSpPr txBox="1"/>
          <p:nvPr/>
        </p:nvSpPr>
        <p:spPr>
          <a:xfrm>
            <a:off x="6252850" y="5253140"/>
            <a:ext cx="52911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The  player  takes    on the role of a first-person shooter</a:t>
            </a:r>
          </a:p>
          <a:p>
            <a:pPr algn="l"/>
            <a:r>
              <a:rPr lang="en-US" sz="16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IBM Plex Sans" panose="020B0503050203000203" pitchFamily="34" charset="0"/>
              </a:rPr>
              <a:t>They should</a:t>
            </a:r>
            <a:r>
              <a:rPr lang="en-US" sz="16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 eliminate enemy soldiers only when they enter predefined target zones</a:t>
            </a:r>
            <a:endParaRPr lang="en-US" sz="160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EBA337F-A863-DA06-79AB-0438C1452E33}"/>
              </a:ext>
            </a:extLst>
          </p:cNvPr>
          <p:cNvCxnSpPr/>
          <p:nvPr/>
        </p:nvCxnSpPr>
        <p:spPr>
          <a:xfrm flipH="1" flipV="1">
            <a:off x="7213600" y="3183467"/>
            <a:ext cx="1016000" cy="2833511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74" name="Picture 2" descr="Unreal Engine Branding Guidelines and Trademark Usage">
            <a:extLst>
              <a:ext uri="{FF2B5EF4-FFF2-40B4-BE49-F238E27FC236}">
                <a16:creationId xmlns:a16="http://schemas.microsoft.com/office/drawing/2014/main" id="{EE373FC0-D1A0-5739-6F8B-418F0CB06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663" y="1910244"/>
            <a:ext cx="1967658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eveen Simonin - Senior Sound Designer">
            <a:extLst>
              <a:ext uri="{FF2B5EF4-FFF2-40B4-BE49-F238E27FC236}">
                <a16:creationId xmlns:a16="http://schemas.microsoft.com/office/drawing/2014/main" id="{70274F0D-AF61-940E-8F7C-CD66BFB4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5225" y="1964244"/>
            <a:ext cx="2952000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F47DF9E7-42E4-CD4E-877A-E4336BC07D75}"/>
              </a:ext>
            </a:extLst>
          </p:cNvPr>
          <p:cNvSpPr txBox="1"/>
          <p:nvPr/>
        </p:nvSpPr>
        <p:spPr>
          <a:xfrm>
            <a:off x="101555" y="4053581"/>
            <a:ext cx="5291150" cy="189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136666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6F8F8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514350" indent="-285750">
              <a:buFont typeface="IBM Plex Sans Condensed" panose="020B0506050203000203" pitchFamily="34" charset="0"/>
              <a:buChar char="—"/>
            </a:pPr>
            <a:r>
              <a:rPr lang="en-US"/>
              <a:t>4 Levels of 2 minutes </a:t>
            </a:r>
          </a:p>
          <a:p>
            <a:pPr marL="514350" indent="-285750">
              <a:buFont typeface="IBM Plex Sans Condensed" panose="020B0506050203000203" pitchFamily="34" charset="0"/>
              <a:buChar char="—"/>
            </a:pPr>
            <a:r>
              <a:rPr lang="en-US"/>
              <a:t>Increasing of difficulty level</a:t>
            </a:r>
          </a:p>
          <a:p>
            <a:pPr marL="514350" indent="-285750">
              <a:buFont typeface="IBM Plex Sans Condensed" panose="020B0506050203000203" pitchFamily="34" charset="0"/>
              <a:buChar char="—"/>
            </a:pP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Enemies can appear at different locations in the game world, each following a different trajectory using </a:t>
            </a:r>
            <a:r>
              <a:rPr lang="en-US" sz="1800" b="0" i="0" u="none" strike="noStrike" baseline="0" err="1">
                <a:solidFill>
                  <a:schemeClr val="accent3">
                    <a:lumMod val="40000"/>
                    <a:lumOff val="60000"/>
                  </a:schemeClr>
                </a:solidFill>
                <a:latin typeface="NimbusRomNo9L-Regu"/>
              </a:rPr>
              <a:t>Unreal’s spline path system.</a:t>
            </a:r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F06FE3-8FF8-5C87-F8D4-ECD606335505}"/>
              </a:ext>
            </a:extLst>
          </p:cNvPr>
          <p:cNvSpPr/>
          <p:nvPr/>
        </p:nvSpPr>
        <p:spPr>
          <a:xfrm>
            <a:off x="6856067" y="6016978"/>
            <a:ext cx="2381955" cy="313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texte, carte de visite, capture d’écran&#10;&#10;Description générée automatiquement">
            <a:extLst>
              <a:ext uri="{FF2B5EF4-FFF2-40B4-BE49-F238E27FC236}">
                <a16:creationId xmlns:a16="http://schemas.microsoft.com/office/drawing/2014/main" id="{A62D13EE-9243-73CD-8D29-6FCD16D148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778" b="19757"/>
          <a:stretch>
            <a:fillRect/>
          </a:stretch>
        </p:blipFill>
        <p:spPr>
          <a:xfrm>
            <a:off x="5033050" y="527641"/>
            <a:ext cx="6772202" cy="43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83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BA3DFE-13A6-309F-7066-CB9F9107086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1019602"/>
            <a:ext cx="12063685" cy="1349344"/>
          </a:xfrm>
        </p:spPr>
        <p:txBody>
          <a:bodyPr/>
          <a:lstStyle/>
          <a:p>
            <a:pPr algn="l"/>
            <a:r>
              <a:rPr lang="en-US" sz="1600" b="0" i="0" u="none" strike="noStrike" baseline="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Player’s score : </a:t>
            </a:r>
            <a:r>
              <a:rPr lang="en-US" sz="1600" b="0" i="0" u="none" strike="noStrike" baseline="0">
                <a:latin typeface="IBM Plex Sans" panose="020B0503050203000203" pitchFamily="34" charset="0"/>
              </a:rPr>
              <a:t>eliminate enemy (+200) or missed enemy (-50) </a:t>
            </a:r>
            <a:endParaRPr lang="en-US" sz="1600">
              <a:latin typeface="IBM Plex Sans" panose="020B0503050203000203" pitchFamily="34" charset="0"/>
            </a:endParaRPr>
          </a:p>
          <a:p>
            <a:pPr algn="l"/>
            <a:endParaRPr lang="en-US" sz="1600">
              <a:latin typeface="IBM Plex Sans" panose="020B0503050203000203" pitchFamily="34" charset="0"/>
            </a:endParaRPr>
          </a:p>
          <a:p>
            <a:pPr algn="l"/>
            <a:r>
              <a:rPr lang="en-US" sz="1600" b="0" i="0" u="none" strike="noStrike" baseline="0">
                <a:solidFill>
                  <a:schemeClr val="accent3">
                    <a:lumMod val="40000"/>
                    <a:lumOff val="60000"/>
                  </a:schemeClr>
                </a:solidFill>
                <a:latin typeface="IBM Plex Sans" panose="020B0503050203000203" pitchFamily="34" charset="0"/>
              </a:rPr>
              <a:t>The score depends on the precision of the action: </a:t>
            </a:r>
            <a:r>
              <a:rPr lang="en-US" sz="1600" b="0" i="0" u="none" strike="noStrike" baseline="0">
                <a:latin typeface="IBM Plex Sans" panose="020B0503050203000203" pitchFamily="34" charset="0"/>
              </a:rPr>
              <a:t>maximum points are awarded only if the target is eliminated at the center of the window</a:t>
            </a:r>
            <a:endParaRPr lang="en-US" sz="1600">
              <a:latin typeface="IBM Plex Sans" panose="020B0503050203000203" pitchFamily="34" charset="0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0B17C6-F1D9-30EF-68CE-43DFF11FEE2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508;p3">
            <a:extLst>
              <a:ext uri="{FF2B5EF4-FFF2-40B4-BE49-F238E27FC236}">
                <a16:creationId xmlns:a16="http://schemas.microsoft.com/office/drawing/2014/main" id="{7FEA1C24-F750-19DE-428E-A764B4B06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63" y="403225"/>
            <a:ext cx="8175448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</a:pPr>
            <a:r>
              <a:rPr lang="en-US"/>
              <a:t>Player Performance (score) /difficulty level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805C88-6F99-3426-3C69-32CB9DF0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562" y="2200269"/>
            <a:ext cx="7727324" cy="437744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F3C86C4-36D3-A222-E07F-B6A3376BBD2C}"/>
              </a:ext>
            </a:extLst>
          </p:cNvPr>
          <p:cNvSpPr txBox="1"/>
          <p:nvPr/>
        </p:nvSpPr>
        <p:spPr>
          <a:xfrm>
            <a:off x="407114" y="2740280"/>
            <a:ext cx="35292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bg1"/>
                </a:solidFill>
                <a:latin typeface="NimbusRomNo9L-Regu"/>
              </a:rPr>
              <a:t>T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he number of :</a:t>
            </a:r>
          </a:p>
          <a:p>
            <a:pPr algn="l"/>
            <a:endParaRPr lang="en-US" sz="1800" b="0" i="0" u="none" strike="noStrike" baseline="0">
              <a:solidFill>
                <a:schemeClr val="bg1"/>
              </a:solidFill>
              <a:latin typeface="NimbusRomNo9L-Regu"/>
            </a:endParaRPr>
          </a:p>
          <a:p>
            <a:pPr marL="285750" indent="-285750" algn="l">
              <a:buFontTx/>
              <a:buChar char="—"/>
            </a:pP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shooting windows, </a:t>
            </a:r>
            <a:endParaRPr lang="en-US" sz="1800">
              <a:solidFill>
                <a:schemeClr val="bg1"/>
              </a:solidFill>
              <a:latin typeface="NimbusRomNo9L-Regu"/>
            </a:endParaRPr>
          </a:p>
          <a:p>
            <a:pPr marL="285750" indent="-285750" algn="l">
              <a:buFontTx/>
              <a:buChar char="—"/>
            </a:pP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enemies,</a:t>
            </a:r>
            <a:endParaRPr lang="en-US" sz="1800">
              <a:solidFill>
                <a:schemeClr val="bg1"/>
              </a:solidFill>
              <a:latin typeface="NimbusRomNo9L-Regu"/>
            </a:endParaRPr>
          </a:p>
          <a:p>
            <a:pPr marL="285750" indent="-285750" algn="l">
              <a:buFontTx/>
              <a:buChar char="—"/>
            </a:pP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movement speed </a:t>
            </a:r>
            <a:endParaRPr lang="en-US" sz="1800">
              <a:solidFill>
                <a:schemeClr val="bg1"/>
              </a:solidFill>
              <a:latin typeface="NimbusRomNo9L-Regu"/>
            </a:endParaRPr>
          </a:p>
          <a:p>
            <a:pPr marL="285750" indent="-285750" algn="l">
              <a:buFontTx/>
              <a:buChar char="—"/>
            </a:pPr>
            <a:endParaRPr lang="en-US" sz="1800">
              <a:solidFill>
                <a:schemeClr val="bg1"/>
              </a:solidFill>
              <a:latin typeface="NimbusRomNo9L-Regu"/>
            </a:endParaRPr>
          </a:p>
          <a:p>
            <a:pPr algn="l"/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Increases</a:t>
            </a:r>
            <a:r>
              <a:rPr lang="en-US" sz="1800">
                <a:solidFill>
                  <a:schemeClr val="bg1"/>
                </a:solidFill>
                <a:latin typeface="NimbusRomNo9L-Regu"/>
              </a:rPr>
              <a:t> </a:t>
            </a:r>
            <a:r>
              <a:rPr lang="en-US" sz="1800" b="0" i="0" u="none" strike="noStrike" baseline="0">
                <a:solidFill>
                  <a:schemeClr val="bg1"/>
                </a:solidFill>
                <a:latin typeface="NimbusRomNo9L-Regu"/>
              </a:rPr>
              <a:t>with each level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21A5E8E-8A10-48F5-B01E-A5C377751B01}"/>
              </a:ext>
            </a:extLst>
          </p:cNvPr>
          <p:cNvSpPr txBox="1"/>
          <p:nvPr/>
        </p:nvSpPr>
        <p:spPr>
          <a:xfrm>
            <a:off x="60581" y="5328606"/>
            <a:ext cx="3936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To assess the effect of synchronization combined with increased workload on player performance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45BF5F-2D9A-5021-BF34-EADD5A8C2654}"/>
              </a:ext>
            </a:extLst>
          </p:cNvPr>
          <p:cNvSpPr/>
          <p:nvPr/>
        </p:nvSpPr>
        <p:spPr>
          <a:xfrm>
            <a:off x="146755" y="2652889"/>
            <a:ext cx="3104445" cy="22239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574CB76-B828-63B5-73E5-E98A23F904B7}"/>
              </a:ext>
            </a:extLst>
          </p:cNvPr>
          <p:cNvSpPr/>
          <p:nvPr/>
        </p:nvSpPr>
        <p:spPr>
          <a:xfrm>
            <a:off x="1449308" y="4979850"/>
            <a:ext cx="423334" cy="37133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24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1"/>
      <p:bldP spid="14" grpId="2"/>
      <p:bldP spid="16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8;p3">
            <a:extLst>
              <a:ext uri="{FF2B5EF4-FFF2-40B4-BE49-F238E27FC236}">
                <a16:creationId xmlns:a16="http://schemas.microsoft.com/office/drawing/2014/main" id="{7FEA1C24-F750-19DE-428E-A764B4B06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63" y="403225"/>
            <a:ext cx="10455804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</a:pPr>
            <a:r>
              <a:rPr lang="en-US"/>
              <a:t>Synchronized Adaptive Audio System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C9ABBE-CA6D-EA0A-59AF-EE890A77CE93}"/>
              </a:ext>
            </a:extLst>
          </p:cNvPr>
          <p:cNvSpPr txBox="1"/>
          <p:nvPr/>
        </p:nvSpPr>
        <p:spPr>
          <a:xfrm>
            <a:off x="255106" y="2018177"/>
            <a:ext cx="38314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r>
              <a:rPr lang="en-US" sz="1600" b="1">
                <a:solidFill>
                  <a:schemeClr val="accent3"/>
                </a:solidFill>
                <a:latin typeface="IBM Plex Sans" panose="020B0503050203000203" pitchFamily="34" charset="0"/>
              </a:rPr>
              <a:t>1.  Players’ actions </a:t>
            </a:r>
          </a:p>
          <a:p>
            <a:pPr algn="l"/>
            <a:r>
              <a:rPr lang="en-US" sz="16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enemies’ deployment and progression speed are calculated to arrive at the center of the shooting window precisely on a pulse. </a:t>
            </a:r>
            <a:endParaRPr lang="en-US" sz="160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AA649C-6B2E-F1C7-D67F-6A029EDC3E5F}"/>
              </a:ext>
            </a:extLst>
          </p:cNvPr>
          <p:cNvSpPr txBox="1"/>
          <p:nvPr/>
        </p:nvSpPr>
        <p:spPr>
          <a:xfrm>
            <a:off x="4922283" y="2198878"/>
            <a:ext cx="33076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u="none" strike="noStrike" baseline="0">
                <a:solidFill>
                  <a:schemeClr val="accent3"/>
                </a:solidFill>
                <a:latin typeface="IBM Plex Sans" panose="020B0503050203000203" pitchFamily="34" charset="0"/>
              </a:rPr>
              <a:t>2. Game states </a:t>
            </a:r>
          </a:p>
          <a:p>
            <a:pPr algn="l"/>
            <a:r>
              <a:rPr lang="en-US" sz="16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enemies appear in rhythm with the pulse but reach the center of the window randomly between 2 pulses</a:t>
            </a:r>
            <a:endParaRPr lang="en-US" sz="160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3F0CC9-ED79-22E1-1D1F-74879A10A246}"/>
              </a:ext>
            </a:extLst>
          </p:cNvPr>
          <p:cNvSpPr txBox="1"/>
          <p:nvPr/>
        </p:nvSpPr>
        <p:spPr>
          <a:xfrm>
            <a:off x="9149645" y="2234764"/>
            <a:ext cx="3307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solidFill>
                  <a:schemeClr val="accent3"/>
                </a:solidFill>
                <a:latin typeface="IBM Plex Sans" panose="020B0503050203000203" pitchFamily="34" charset="0"/>
              </a:rPr>
              <a:t>3. </a:t>
            </a:r>
            <a:r>
              <a:rPr lang="en-US" sz="1600" b="1" i="0" u="none" strike="noStrike" baseline="0">
                <a:solidFill>
                  <a:schemeClr val="accent3"/>
                </a:solidFill>
                <a:latin typeface="IBM Plex Sans" panose="020B0503050203000203" pitchFamily="34" charset="0"/>
              </a:rPr>
              <a:t>Neutral configuration </a:t>
            </a:r>
          </a:p>
          <a:p>
            <a:pPr algn="l"/>
            <a:r>
              <a:rPr lang="en-US" sz="16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no music synchronization and stinger are perceptible. </a:t>
            </a:r>
          </a:p>
          <a:p>
            <a:pPr algn="l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801A41A-DEC3-5459-9DE9-69BC831F2F32}"/>
              </a:ext>
            </a:extLst>
          </p:cNvPr>
          <p:cNvSpPr txBox="1"/>
          <p:nvPr/>
        </p:nvSpPr>
        <p:spPr>
          <a:xfrm>
            <a:off x="9063925" y="5011843"/>
            <a:ext cx="3019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solidFill>
                  <a:schemeClr val="accent3"/>
                </a:solidFill>
                <a:latin typeface="IBM Plex Sans" panose="020B0503050203000203" pitchFamily="34" charset="0"/>
              </a:rPr>
              <a:t>2. </a:t>
            </a:r>
            <a:r>
              <a:rPr lang="en-US" sz="1600" b="1" i="0" u="none" strike="noStrike" baseline="0">
                <a:solidFill>
                  <a:schemeClr val="accent3"/>
                </a:solidFill>
                <a:latin typeface="IBM Plex Sans" panose="020B0503050203000203" pitchFamily="34" charset="0"/>
              </a:rPr>
              <a:t>Game state </a:t>
            </a:r>
            <a:r>
              <a:rPr lang="en-US" sz="16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: spawn of enemies </a:t>
            </a:r>
            <a:endParaRPr lang="en-US" sz="160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2EFB945-7C44-33FD-4399-BA98202C0D9A}"/>
              </a:ext>
            </a:extLst>
          </p:cNvPr>
          <p:cNvSpPr txBox="1"/>
          <p:nvPr/>
        </p:nvSpPr>
        <p:spPr>
          <a:xfrm>
            <a:off x="4707467" y="1017844"/>
            <a:ext cx="260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 configurations </a:t>
            </a:r>
          </a:p>
        </p:txBody>
      </p:sp>
      <p:pic>
        <p:nvPicPr>
          <p:cNvPr id="15" name="Picture 2" descr="Unreal Engine Branding Guidelines and Trademark Usage">
            <a:extLst>
              <a:ext uri="{FF2B5EF4-FFF2-40B4-BE49-F238E27FC236}">
                <a16:creationId xmlns:a16="http://schemas.microsoft.com/office/drawing/2014/main" id="{ED538261-CC34-5A8F-1E72-837E522A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1736" y="4308788"/>
            <a:ext cx="1967658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Keveen Simonin - Senior Sound Designer">
            <a:extLst>
              <a:ext uri="{FF2B5EF4-FFF2-40B4-BE49-F238E27FC236}">
                <a16:creationId xmlns:a16="http://schemas.microsoft.com/office/drawing/2014/main" id="{4F28D444-4F6D-CA34-50CC-167EF95C7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6358" y="4481467"/>
            <a:ext cx="2952000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FD0F598-94EF-EA43-737B-03F82095B591}"/>
              </a:ext>
            </a:extLst>
          </p:cNvPr>
          <p:cNvCxnSpPr/>
          <p:nvPr/>
        </p:nvCxnSpPr>
        <p:spPr>
          <a:xfrm>
            <a:off x="2528711" y="5219468"/>
            <a:ext cx="142015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119E7AF-FDD3-BD72-1C61-BCF3138C47EB}"/>
              </a:ext>
            </a:extLst>
          </p:cNvPr>
          <p:cNvSpPr txBox="1"/>
          <p:nvPr/>
        </p:nvSpPr>
        <p:spPr>
          <a:xfrm>
            <a:off x="2382798" y="5452036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>
                <a:solidFill>
                  <a:schemeClr val="bg1"/>
                </a:solidFill>
                <a:latin typeface="IBM Plex Sans" panose="020B0503050203000203" pitchFamily="34" charset="0"/>
              </a:rPr>
              <a:t>Activate stingers 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868DC0F-B242-07D5-B2C4-CF31212DEE03}"/>
              </a:ext>
            </a:extLst>
          </p:cNvPr>
          <p:cNvGrpSpPr/>
          <p:nvPr/>
        </p:nvGrpSpPr>
        <p:grpSpPr>
          <a:xfrm>
            <a:off x="8488193" y="4178895"/>
            <a:ext cx="575732" cy="2081145"/>
            <a:chOff x="7021690" y="4427468"/>
            <a:chExt cx="575732" cy="147600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5C34D9CD-24F3-EB7F-EBEB-7154DBE9CA4F}"/>
                </a:ext>
              </a:extLst>
            </p:cNvPr>
            <p:cNvCxnSpPr/>
            <p:nvPr/>
          </p:nvCxnSpPr>
          <p:spPr>
            <a:xfrm flipH="1">
              <a:off x="7021690" y="4427468"/>
              <a:ext cx="0" cy="147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F718693-F10D-DC2D-5872-7488615C5532}"/>
                </a:ext>
              </a:extLst>
            </p:cNvPr>
            <p:cNvCxnSpPr/>
            <p:nvPr/>
          </p:nvCxnSpPr>
          <p:spPr>
            <a:xfrm>
              <a:off x="7021690" y="4427468"/>
              <a:ext cx="57573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4098B47D-4892-B980-95EC-43F656FCF2D5}"/>
                </a:ext>
              </a:extLst>
            </p:cNvPr>
            <p:cNvCxnSpPr/>
            <p:nvPr/>
          </p:nvCxnSpPr>
          <p:spPr>
            <a:xfrm>
              <a:off x="7021690" y="5165468"/>
              <a:ext cx="57573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F7AC307F-A4E4-A544-1A7D-4CD01CB7BA46}"/>
                </a:ext>
              </a:extLst>
            </p:cNvPr>
            <p:cNvCxnSpPr/>
            <p:nvPr/>
          </p:nvCxnSpPr>
          <p:spPr>
            <a:xfrm>
              <a:off x="7021690" y="5900047"/>
              <a:ext cx="57573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9735F1F6-D410-03A7-AFC4-D38188821AF6}"/>
              </a:ext>
            </a:extLst>
          </p:cNvPr>
          <p:cNvSpPr txBox="1"/>
          <p:nvPr/>
        </p:nvSpPr>
        <p:spPr>
          <a:xfrm>
            <a:off x="6311540" y="4711638"/>
            <a:ext cx="2154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Synchronous events</a:t>
            </a:r>
            <a:endParaRPr lang="en-US" sz="1600" i="1">
              <a:latin typeface="IBM Plex Sans" panose="020B0503050203000203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43BCFB1-5ACC-9554-4213-5793763D50AD}"/>
              </a:ext>
            </a:extLst>
          </p:cNvPr>
          <p:cNvSpPr txBox="1"/>
          <p:nvPr/>
        </p:nvSpPr>
        <p:spPr>
          <a:xfrm>
            <a:off x="9063925" y="3970580"/>
            <a:ext cx="3048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u="none" strike="noStrike" baseline="0">
                <a:solidFill>
                  <a:schemeClr val="accent3"/>
                </a:solidFill>
                <a:latin typeface="IBM Plex Sans" panose="020B0503050203000203" pitchFamily="34" charset="0"/>
              </a:rPr>
              <a:t>1. Player action </a:t>
            </a:r>
            <a:r>
              <a:rPr lang="en-US" sz="16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: Enemy at the center of a shooting window </a:t>
            </a:r>
            <a:endParaRPr lang="en-US" sz="160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0EC70D7-2E5E-D4D2-B9F1-2AA611735C2F}"/>
              </a:ext>
            </a:extLst>
          </p:cNvPr>
          <p:cNvCxnSpPr/>
          <p:nvPr/>
        </p:nvCxnSpPr>
        <p:spPr>
          <a:xfrm flipH="1" flipV="1">
            <a:off x="2508422" y="5359254"/>
            <a:ext cx="1411090" cy="8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71FF6B3-B1EC-B3B6-9849-D85D13B257E2}"/>
              </a:ext>
            </a:extLst>
          </p:cNvPr>
          <p:cNvGrpSpPr/>
          <p:nvPr/>
        </p:nvGrpSpPr>
        <p:grpSpPr>
          <a:xfrm rot="5400000">
            <a:off x="5577330" y="-2638630"/>
            <a:ext cx="575732" cy="9031108"/>
            <a:chOff x="7021690" y="4427468"/>
            <a:chExt cx="575732" cy="1476000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F5CFC1D3-B6AE-DED0-0C4E-52EB35554AC6}"/>
                </a:ext>
              </a:extLst>
            </p:cNvPr>
            <p:cNvCxnSpPr/>
            <p:nvPr/>
          </p:nvCxnSpPr>
          <p:spPr>
            <a:xfrm flipH="1">
              <a:off x="7021690" y="4427468"/>
              <a:ext cx="0" cy="147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24D13A99-423F-349A-4C1A-FE4F47C3C04F}"/>
                </a:ext>
              </a:extLst>
            </p:cNvPr>
            <p:cNvCxnSpPr/>
            <p:nvPr/>
          </p:nvCxnSpPr>
          <p:spPr>
            <a:xfrm>
              <a:off x="7021690" y="4427468"/>
              <a:ext cx="57573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F623F682-62C5-CEE4-5F88-C2BD52DE9BE3}"/>
                </a:ext>
              </a:extLst>
            </p:cNvPr>
            <p:cNvCxnSpPr/>
            <p:nvPr/>
          </p:nvCxnSpPr>
          <p:spPr>
            <a:xfrm>
              <a:off x="7021690" y="5165468"/>
              <a:ext cx="57573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2A1EA6AE-D0F1-DD00-5B65-984799F8BE15}"/>
                </a:ext>
              </a:extLst>
            </p:cNvPr>
            <p:cNvCxnSpPr/>
            <p:nvPr/>
          </p:nvCxnSpPr>
          <p:spPr>
            <a:xfrm>
              <a:off x="7021690" y="5900047"/>
              <a:ext cx="57573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E5CE0266-1A72-D29E-6AB4-76003AC4D04A}"/>
              </a:ext>
            </a:extLst>
          </p:cNvPr>
          <p:cNvSpPr txBox="1"/>
          <p:nvPr/>
        </p:nvSpPr>
        <p:spPr>
          <a:xfrm>
            <a:off x="9112956" y="6101327"/>
            <a:ext cx="2695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>
                <a:solidFill>
                  <a:schemeClr val="accent3"/>
                </a:solidFill>
                <a:latin typeface="IBM Plex Sans" panose="020B0503050203000203" pitchFamily="34" charset="0"/>
              </a:rPr>
              <a:t>3. </a:t>
            </a:r>
            <a:r>
              <a:rPr lang="en-US" sz="1600" b="1" i="0" u="none" strike="noStrike" baseline="0">
                <a:solidFill>
                  <a:schemeClr val="accent3"/>
                </a:solidFill>
                <a:latin typeface="IBM Plex Sans" panose="020B0503050203000203" pitchFamily="34" charset="0"/>
              </a:rPr>
              <a:t>Neutral configuration 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FECAD38A-7BBB-364C-83BA-530608C95716}"/>
              </a:ext>
            </a:extLst>
          </p:cNvPr>
          <p:cNvCxnSpPr/>
          <p:nvPr/>
        </p:nvCxnSpPr>
        <p:spPr>
          <a:xfrm>
            <a:off x="6647056" y="5219467"/>
            <a:ext cx="142015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F22172E6-3BB9-D343-8FF2-BF1B08668CD2}"/>
              </a:ext>
            </a:extLst>
          </p:cNvPr>
          <p:cNvSpPr txBox="1"/>
          <p:nvPr/>
        </p:nvSpPr>
        <p:spPr>
          <a:xfrm>
            <a:off x="2387990" y="471328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>
                <a:solidFill>
                  <a:schemeClr val="bg1"/>
                </a:solidFill>
                <a:latin typeface="IBM Plex Sans" panose="020B0503050203000203" pitchFamily="34" charset="0"/>
              </a:rPr>
              <a:t>Transmitted Pulses</a:t>
            </a:r>
          </a:p>
        </p:txBody>
      </p:sp>
    </p:spTree>
    <p:extLst>
      <p:ext uri="{BB962C8B-B14F-4D97-AF65-F5344CB8AC3E}">
        <p14:creationId xmlns:p14="http://schemas.microsoft.com/office/powerpoint/2010/main" val="396388888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B11CD9-45EF-3DC6-84D2-3D6B3F293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TO GAME STATE  @ LEVEL 2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0E9AB7-ED1C-49B4-BE9C-D12635DB6A9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508;p3">
            <a:extLst>
              <a:ext uri="{FF2B5EF4-FFF2-40B4-BE49-F238E27FC236}">
                <a16:creationId xmlns:a16="http://schemas.microsoft.com/office/drawing/2014/main" id="{2899D940-F9FD-9073-B497-213F13E68D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662" y="403225"/>
            <a:ext cx="7227181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</a:pPr>
            <a:r>
              <a:rPr lang="en-US"/>
              <a:t>Synchronized Adaptive Audio System </a:t>
            </a:r>
          </a:p>
        </p:txBody>
      </p:sp>
      <p:pic>
        <p:nvPicPr>
          <p:cNvPr id="2" name="level2_tfnVp7Yi">
            <a:hlinkClick r:id="" action="ppaction://media"/>
            <a:extLst>
              <a:ext uri="{FF2B5EF4-FFF2-40B4-BE49-F238E27FC236}">
                <a16:creationId xmlns:a16="http://schemas.microsoft.com/office/drawing/2014/main" id="{3E25CB8D-DBDA-135C-097F-0D59428285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0000" b="19798"/>
          <a:stretch/>
        </p:blipFill>
        <p:spPr>
          <a:xfrm>
            <a:off x="1385454" y="1224826"/>
            <a:ext cx="9753600" cy="55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31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B11CD9-45EF-3DC6-84D2-3D6B3F293EB7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3200"/>
              <a:t>TO GAME STATE  @ LEVEL 3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0E9AB7-ED1C-49B4-BE9C-D12635DB6A96}"/>
              </a:ext>
            </a:extLst>
          </p:cNvPr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508;p3">
            <a:extLst>
              <a:ext uri="{FF2B5EF4-FFF2-40B4-BE49-F238E27FC236}">
                <a16:creationId xmlns:a16="http://schemas.microsoft.com/office/drawing/2014/main" id="{2899D940-F9FD-9073-B497-213F13E68D7F}"/>
              </a:ext>
            </a:extLst>
          </p:cNvPr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7662" y="403225"/>
            <a:ext cx="7227181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</a:pPr>
            <a:r>
              <a:rPr lang="en-US"/>
              <a:t>Synchronized Adaptive Audio System </a:t>
            </a:r>
          </a:p>
        </p:txBody>
      </p:sp>
      <p:pic>
        <p:nvPicPr>
          <p:cNvPr id="4" name="level3_NCVyaAU9">
            <a:hlinkClick r:id="" action="ppaction://media"/>
            <a:extLst>
              <a:ext uri="{FF2B5EF4-FFF2-40B4-BE49-F238E27FC236}">
                <a16:creationId xmlns:a16="http://schemas.microsoft.com/office/drawing/2014/main" id="{BFCDA63E-ADE3-9B9B-529A-AED0CC551D42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8"/>
          <a:srcRect r="19773" b="20202"/>
          <a:stretch/>
        </p:blipFill>
        <p:spPr>
          <a:xfrm>
            <a:off x="1427018" y="1274618"/>
            <a:ext cx="9781309" cy="54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B11CD9-45EF-3DC6-84D2-3D6B3F293EB7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3200"/>
              <a:t>TO PLAYER ACTION @ LEVEL 4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0E9AB7-ED1C-49B4-BE9C-D12635DB6A96}"/>
              </a:ext>
            </a:extLst>
          </p:cNvPr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508;p3">
            <a:extLst>
              <a:ext uri="{FF2B5EF4-FFF2-40B4-BE49-F238E27FC236}">
                <a16:creationId xmlns:a16="http://schemas.microsoft.com/office/drawing/2014/main" id="{2899D940-F9FD-9073-B497-213F13E68D7F}"/>
              </a:ext>
            </a:extLst>
          </p:cNvPr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7662" y="403225"/>
            <a:ext cx="7227181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6F8F8"/>
              </a:buClr>
              <a:buSzPts val="3200"/>
              <a:buFont typeface="Rajdhani"/>
              <a:buNone/>
            </a:pPr>
            <a:r>
              <a:rPr lang="en-US"/>
              <a:t>Synchronized Adaptive Audio System </a:t>
            </a:r>
          </a:p>
        </p:txBody>
      </p:sp>
      <p:pic>
        <p:nvPicPr>
          <p:cNvPr id="2" name="level4_hDw6JcWg">
            <a:hlinkClick r:id="" action="ppaction://media"/>
            <a:extLst>
              <a:ext uri="{FF2B5EF4-FFF2-40B4-BE49-F238E27FC236}">
                <a16:creationId xmlns:a16="http://schemas.microsoft.com/office/drawing/2014/main" id="{D7F45B0F-E2CA-1757-2509-9A8BE2FFE722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8"/>
          <a:srcRect r="20227" b="20000"/>
          <a:stretch/>
        </p:blipFill>
        <p:spPr>
          <a:xfrm>
            <a:off x="1357745" y="1323109"/>
            <a:ext cx="972589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63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310075-E4A9-1C70-283E-F302EA686C8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EXPERIMENTAL SETUP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EC5EB5-8576-9B75-EE42-3218BCE48828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1559" y="849824"/>
            <a:ext cx="5561726" cy="245719"/>
          </a:xfrm>
        </p:spPr>
        <p:txBody>
          <a:bodyPr/>
          <a:lstStyle/>
          <a:p>
            <a:r>
              <a:rPr lang="en-US"/>
              <a:t>For playtests and survey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FC1952-EDC6-207F-CF2B-B7406D0657E3}"/>
              </a:ext>
            </a:extLst>
          </p:cNvPr>
          <p:cNvSpPr>
            <a:spLocks noGrp="1"/>
          </p:cNvSpPr>
          <p:nvPr>
            <p:ph type="body" idx="3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3473A7-A75D-B794-3FB0-7CD74268F8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673285" y="4339658"/>
            <a:ext cx="6443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After each of the four levels, players complete a form to </a:t>
            </a:r>
            <a:r>
              <a:rPr lang="en-US" sz="2000" b="0" i="0" u="none" strike="noStrike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20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Evaluate:</a:t>
            </a:r>
          </a:p>
          <a:p>
            <a:pPr marL="285750" indent="-285750" algn="l">
              <a:buFontTx/>
              <a:buChar char="-"/>
            </a:pPr>
            <a:r>
              <a:rPr lang="en-US" sz="20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user experience, </a:t>
            </a:r>
          </a:p>
          <a:p>
            <a:pPr marL="285750" indent="-285750" algn="l">
              <a:buFontTx/>
              <a:buChar char="-"/>
            </a:pPr>
            <a:r>
              <a:rPr lang="en-US" sz="20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enjoyment, </a:t>
            </a:r>
          </a:p>
          <a:p>
            <a:pPr marL="285750" indent="-285750" algn="l">
              <a:buFontTx/>
              <a:buChar char="-"/>
            </a:pPr>
            <a:r>
              <a:rPr lang="en-US" sz="20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fluidity, </a:t>
            </a:r>
          </a:p>
          <a:p>
            <a:pPr marL="285750" indent="-285750" algn="l">
              <a:buFontTx/>
              <a:buChar char="-"/>
            </a:pPr>
            <a:r>
              <a:rPr lang="en-US" sz="2000">
                <a:solidFill>
                  <a:schemeClr val="bg1"/>
                </a:solidFill>
                <a:latin typeface="IBM Plex Sans" panose="020B0503050203000203" pitchFamily="34" charset="0"/>
              </a:rPr>
              <a:t>t</a:t>
            </a:r>
            <a:r>
              <a:rPr lang="en-US" sz="2000" b="0" i="0" u="none" strike="noStrike" baseline="0">
                <a:solidFill>
                  <a:schemeClr val="bg1"/>
                </a:solidFill>
                <a:latin typeface="IBM Plex Sans" panose="020B0503050203000203" pitchFamily="34" charset="0"/>
              </a:rPr>
              <a:t>ask load</a:t>
            </a:r>
            <a:r>
              <a:rPr lang="en-US" sz="2000" b="0" i="0" u="none" strike="noStrike" baseline="0">
                <a:latin typeface="IBM Plex Sans" panose="020B0503050203000203" pitchFamily="34" charset="0"/>
              </a:rPr>
              <a:t>.</a:t>
            </a:r>
            <a:endParaRPr lang="en-US" sz="1600">
              <a:latin typeface="IBM Plex Sans" panose="020B050305020300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CBD907-8F2B-0F03-0C2F-6651E48FAAE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613464" y="4192309"/>
            <a:ext cx="6254536" cy="22336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DC7353C-6147-48B1-CF87-42DFE13F35C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 rot="5400000">
            <a:off x="5622485" y="-2439295"/>
            <a:ext cx="575732" cy="9031108"/>
            <a:chOff x="7021690" y="4427468"/>
            <a:chExt cx="575732" cy="147600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541622AC-48BF-3738-E4A5-80838D8972CE}"/>
                </a:ext>
              </a:extLst>
            </p:cNvPr>
            <p:cNvCxnSpPr/>
            <p:nvPr>
              <p:custDataLst>
                <p:tags r:id="rId12"/>
              </p:custDataLst>
            </p:nvPr>
          </p:nvCxnSpPr>
          <p:spPr>
            <a:xfrm flipH="1">
              <a:off x="7021690" y="4427468"/>
              <a:ext cx="0" cy="147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BF04ACEE-50C5-E96E-48CC-3217D6B10CEB}"/>
                </a:ext>
              </a:extLst>
            </p:cNvPr>
            <p:cNvCxnSpPr/>
            <p:nvPr>
              <p:custDataLst>
                <p:tags r:id="rId13"/>
              </p:custDataLst>
            </p:nvPr>
          </p:nvCxnSpPr>
          <p:spPr>
            <a:xfrm>
              <a:off x="7021690" y="4427468"/>
              <a:ext cx="57573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427ABCD1-A117-0F93-69D7-E1AA4CECCE5D}"/>
                </a:ext>
              </a:extLst>
            </p:cNvPr>
            <p:cNvCxnSpPr/>
            <p:nvPr>
              <p:custDataLst>
                <p:tags r:id="rId14"/>
              </p:custDataLst>
            </p:nvPr>
          </p:nvCxnSpPr>
          <p:spPr>
            <a:xfrm>
              <a:off x="7021690" y="5165468"/>
              <a:ext cx="57573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3DF526B-1C37-AB37-20A4-737017B42F9E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>
              <a:off x="7021690" y="5900047"/>
              <a:ext cx="57573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CE26D513-F21C-8312-F6F5-78E80C7F59F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000486" y="1212662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IBM Plex Sans" panose="020B0503050203000203" pitchFamily="34" charset="0"/>
              </a:rPr>
              <a:t>New Player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6D9B51E-BA96-A1B2-2AB7-4790F6C74A7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05063" y="239690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IBM Plex Sans" panose="020B0503050203000203" pitchFamily="34" charset="0"/>
              </a:rPr>
              <a:t>Unique ID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6778831-F1D0-65A2-9384-9376CC5E3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650732" y="2338558"/>
            <a:ext cx="2890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IBM Plex Sans" panose="020B0503050203000203" pitchFamily="34" charset="0"/>
              </a:rPr>
              <a:t>Playing Habits data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IBM Plex Sans" panose="020B0503050203000203" pitchFamily="34" charset="0"/>
              </a:rPr>
              <a:t>(frequency &amp; expertise)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2BF14C5-C99E-72FA-A453-B969245EA34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640735" y="2389285"/>
            <a:ext cx="3844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IBM Plex Sans" panose="020B0503050203000203" pitchFamily="34" charset="0"/>
              </a:rPr>
              <a:t>synchronization mode: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1"/>
                </a:solidFill>
                <a:latin typeface="IBM Plex Sans" panose="020B0503050203000203" pitchFamily="34" charset="0"/>
              </a:rPr>
              <a:t>state (spawn)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1"/>
                </a:solidFill>
                <a:latin typeface="IBM Plex Sans" panose="020B0503050203000203" pitchFamily="34" charset="0"/>
              </a:rPr>
              <a:t>Action (enemy at the target)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1"/>
                </a:solidFill>
                <a:latin typeface="IBM Plex Sans" panose="020B0503050203000203" pitchFamily="34" charset="0"/>
              </a:rPr>
              <a:t>No synchro</a:t>
            </a:r>
          </a:p>
          <a:p>
            <a:pPr algn="ctr"/>
            <a:endParaRPr lang="en-US" sz="200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8F1856C-7CDC-02D3-76BC-449AA092FA22}"/>
              </a:ext>
            </a:extLst>
          </p:cNvPr>
          <p:cNvSpPr>
            <a:spLocks noGrp="1"/>
          </p:cNvSpPr>
          <p:nvPr>
            <p:ph type="body" idx="4"/>
            <p:custDataLst>
              <p:tags r:id="rId11"/>
            </p:custDataLst>
          </p:nvPr>
        </p:nvSpPr>
        <p:spPr>
          <a:xfrm>
            <a:off x="294605" y="3429000"/>
            <a:ext cx="5561724" cy="2524426"/>
          </a:xfrm>
        </p:spPr>
        <p:txBody>
          <a:bodyPr/>
          <a:lstStyle/>
          <a:p>
            <a:pPr algn="l"/>
            <a:r>
              <a:rPr lang="en-US" sz="1800" b="0" i="0" u="none" strike="noStrike" baseline="0">
                <a:latin typeface="IBM Plex Sans" panose="020B0503050203000203" pitchFamily="34" charset="0"/>
              </a:rPr>
              <a:t>During each level, in-game data is collected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0" i="0" u="none" strike="noStrike" baseline="0">
                <a:latin typeface="IBM Plex Sans" panose="020B0503050203000203" pitchFamily="34" charset="0"/>
              </a:rPr>
              <a:t>Pulses / stingers,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0" i="0" u="none" strike="noStrike" baseline="0">
                <a:latin typeface="IBM Plex Sans" panose="020B0503050203000203" pitchFamily="34" charset="0"/>
              </a:rPr>
              <a:t>enemy /target window positions,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0" i="0" u="none" strike="noStrike" baseline="0">
                <a:latin typeface="IBM Plex Sans" panose="020B0503050203000203" pitchFamily="34" charset="0"/>
              </a:rPr>
              <a:t>cursor movements,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0" i="0" u="none" strike="noStrike" baseline="0">
                <a:latin typeface="IBM Plex Sans" panose="020B0503050203000203" pitchFamily="34" charset="0"/>
              </a:rPr>
              <a:t>click down</a:t>
            </a:r>
            <a:endParaRPr lang="en-US">
              <a:latin typeface="IBM Plex Sans" panose="020B050305020300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0" i="0" u="none" strike="noStrike" baseline="0">
                <a:latin typeface="IBM Plex Sans" panose="020B0503050203000203" pitchFamily="34" charset="0"/>
              </a:rPr>
              <a:t>release events, </a:t>
            </a:r>
            <a:endParaRPr lang="en-US">
              <a:latin typeface="IBM Plex Sans" panose="020B0503050203000203" pitchFamily="34" charset="0"/>
            </a:endParaRPr>
          </a:p>
          <a:p>
            <a:pPr marL="1143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98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heme/theme1.xml><?xml version="1.0" encoding="utf-8"?>
<a:theme xmlns:a="http://schemas.openxmlformats.org/drawingml/2006/main" name="New theme">
  <a:themeElements>
    <a:clrScheme name="Nuanicer ISART 2020">
      <a:dk1>
        <a:srgbClr val="F5F7F8"/>
      </a:dk1>
      <a:lt1>
        <a:srgbClr val="F5F7F8"/>
      </a:lt1>
      <a:dk2>
        <a:srgbClr val="222945"/>
      </a:dk2>
      <a:lt2>
        <a:srgbClr val="F5F7F8"/>
      </a:lt2>
      <a:accent1>
        <a:srgbClr val="FAA43E"/>
      </a:accent1>
      <a:accent2>
        <a:srgbClr val="E79839"/>
      </a:accent2>
      <a:accent3>
        <a:srgbClr val="FFC36F"/>
      </a:accent3>
      <a:accent4>
        <a:srgbClr val="E24842"/>
      </a:accent4>
      <a:accent5>
        <a:srgbClr val="D0413C"/>
      </a:accent5>
      <a:accent6>
        <a:srgbClr val="FCB1A9"/>
      </a:accent6>
      <a:hlink>
        <a:srgbClr val="2CADC9"/>
      </a:hlink>
      <a:folHlink>
        <a:srgbClr val="F7D07C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Nuancier ISART 2020">
      <a:dk1>
        <a:srgbClr val="222945"/>
      </a:dk1>
      <a:lt1>
        <a:srgbClr val="F5F7F8"/>
      </a:lt1>
      <a:dk2>
        <a:srgbClr val="222945"/>
      </a:dk2>
      <a:lt2>
        <a:srgbClr val="F5F7F8"/>
      </a:lt2>
      <a:accent1>
        <a:srgbClr val="FAA43E"/>
      </a:accent1>
      <a:accent2>
        <a:srgbClr val="E79839"/>
      </a:accent2>
      <a:accent3>
        <a:srgbClr val="FFC36F"/>
      </a:accent3>
      <a:accent4>
        <a:srgbClr val="E24842"/>
      </a:accent4>
      <a:accent5>
        <a:srgbClr val="D0413C"/>
      </a:accent5>
      <a:accent6>
        <a:srgbClr val="FCB1A9"/>
      </a:accent6>
      <a:hlink>
        <a:srgbClr val="2CADC9"/>
      </a:hlink>
      <a:folHlink>
        <a:srgbClr val="F7D07C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7686</TotalTime>
  <Words>742</Words>
  <Application>Microsoft Office PowerPoint</Application>
  <PresentationFormat>Grand écran</PresentationFormat>
  <Paragraphs>107</Paragraphs>
  <Slides>11</Slides>
  <Notes>11</Notes>
  <HiddenSlides>0</HiddenSlides>
  <MMClips>3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24" baseType="lpstr">
      <vt:lpstr>Arial</vt:lpstr>
      <vt:lpstr>Calibri</vt:lpstr>
      <vt:lpstr>Century Gothic</vt:lpstr>
      <vt:lpstr>CMSY8</vt:lpstr>
      <vt:lpstr>IBM Plex Sans</vt:lpstr>
      <vt:lpstr>IBM Plex Sans Condensed</vt:lpstr>
      <vt:lpstr>Merriweather Sans</vt:lpstr>
      <vt:lpstr>NimbusRomNo9L-Regu</vt:lpstr>
      <vt:lpstr>NimbusRomNo9L-ReguItal</vt:lpstr>
      <vt:lpstr>Rajdhani</vt:lpstr>
      <vt:lpstr>Wingdings</vt:lpstr>
      <vt:lpstr>New theme</vt:lpstr>
      <vt:lpstr>Conception personnalisée</vt:lpstr>
      <vt:lpstr> Adaptive Audio to Player Actions and Gameplay:  a new Video Game Aline Hufschmitt∗, Stéphane Cardon∗, Jules Borel†, Florian Wolf†, Maël Addoum†  † R&amp;D Lab, ISART Digital, Paris, France ∗ CREC, Ecoles de Saint-Cyr Coëtquidan, Guer, France</vt:lpstr>
      <vt:lpstr>Motivations &amp; contribution</vt:lpstr>
      <vt:lpstr>Game : The Eye of Sahara</vt:lpstr>
      <vt:lpstr>Player Performance (score) /difficulty level</vt:lpstr>
      <vt:lpstr>Synchronized Adaptive Audio System </vt:lpstr>
      <vt:lpstr>Synchronized Adaptive Audio System </vt:lpstr>
      <vt:lpstr>Synchronized Adaptive Audio System </vt:lpstr>
      <vt:lpstr>Synchronized Adaptive Audio System </vt:lpstr>
      <vt:lpstr>EXPERIMENTAL SETUP</vt:lpstr>
      <vt:lpstr>Présentation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CONSEIL SCIENTIFIQUE  05 juillet 2022</dc:title>
  <dc:creator>Julien WENDE</dc:creator>
  <cp:lastModifiedBy>Mael ADDOUM</cp:lastModifiedBy>
  <cp:revision>100</cp:revision>
  <dcterms:created xsi:type="dcterms:W3CDTF">2021-06-25T11:45:45Z</dcterms:created>
  <dcterms:modified xsi:type="dcterms:W3CDTF">2024-07-19T15:24:11Z</dcterms:modified>
</cp:coreProperties>
</file>